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" y="14630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spc="800" kern="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KANTOLA CONSULTING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640080" y="2103120"/>
            <a:ext cx="109728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Palvelut 2026</a:t>
            </a:r>
            <a:endParaRPr lang="en-US" sz="7200" dirty="0"/>
          </a:p>
        </p:txBody>
      </p:sp>
      <p:sp>
        <p:nvSpPr>
          <p:cNvPr id="6" name="Text 4"/>
          <p:cNvSpPr/>
          <p:nvPr/>
        </p:nvSpPr>
        <p:spPr>
          <a:xfrm>
            <a:off x="640080" y="356616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i="1" dirty="0">
                <a:solidFill>
                  <a:srgbClr val="F5F1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Myynnin alkupää kuntoon – toistuvasti.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4937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spc="200" kern="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Verkkokurssit · AI-treenaustyökalu · Myynninhallintaohjelmisto · Valmennus &amp; konsultointi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320040"/>
          </a:xfrm>
          <a:prstGeom prst="rect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45720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MITÄ TARJOAMME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076895" y="4114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spc="300" kern="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KANTOLA CONSULTING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9144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Kolme kulmakiveä myynnin kasvuun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457200" y="17373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Yhdessä nämä tuottavat mitattavaa kasvua ja kouluttavat henkilöstön kestävästi.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457200" y="2468880"/>
            <a:ext cx="3566160" cy="374904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ED0"/>
            </a:solidFill>
            <a:prstDash val="solid"/>
          </a:ln>
        </p:spPr>
        <p:txBody>
          <a:bodyPr/>
          <a:p/>
        </p:txBody>
      </p:sp>
      <p:sp>
        <p:nvSpPr>
          <p:cNvPr id="8" name="Shape 6"/>
          <p:cNvSpPr/>
          <p:nvPr/>
        </p:nvSpPr>
        <p:spPr>
          <a:xfrm>
            <a:off x="457200" y="2468880"/>
            <a:ext cx="3566160" cy="137160"/>
          </a:xfrm>
          <a:prstGeom prst="rect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685800" y="2697480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C9A2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4200" dirty="0"/>
          </a:p>
        </p:txBody>
      </p:sp>
      <p:sp>
        <p:nvSpPr>
          <p:cNvPr id="10" name="Text 8"/>
          <p:cNvSpPr/>
          <p:nvPr/>
        </p:nvSpPr>
        <p:spPr>
          <a:xfrm>
            <a:off x="685800" y="3383280"/>
            <a:ext cx="3200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Verkkokurssit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685800" y="3977640"/>
            <a:ext cx="320040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Yli 10 erikoistunutta kurssia B2B-buukkauksesta asiakaspalveluun, reklamaatioon, perintään, rekrytointiin, B2C-myyntiin, kiinteistövälitykseen.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251960" y="2468880"/>
            <a:ext cx="3566160" cy="374904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ED0"/>
            </a:solidFill>
            <a:prstDash val="solid"/>
          </a:ln>
        </p:spPr>
        <p:txBody>
          <a:bodyPr/>
          <a:p/>
        </p:txBody>
      </p:sp>
      <p:sp>
        <p:nvSpPr>
          <p:cNvPr id="13" name="Shape 11"/>
          <p:cNvSpPr/>
          <p:nvPr/>
        </p:nvSpPr>
        <p:spPr>
          <a:xfrm>
            <a:off x="4251960" y="2468880"/>
            <a:ext cx="3566160" cy="137160"/>
          </a:xfrm>
          <a:prstGeom prst="rect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4480560" y="2697480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C9A2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4200" dirty="0"/>
          </a:p>
        </p:txBody>
      </p:sp>
      <p:sp>
        <p:nvSpPr>
          <p:cNvPr id="15" name="Text 13"/>
          <p:cNvSpPr/>
          <p:nvPr/>
        </p:nvSpPr>
        <p:spPr>
          <a:xfrm>
            <a:off x="4480560" y="3383280"/>
            <a:ext cx="3200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AI-treenaustyökalu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4480560" y="3977640"/>
            <a:ext cx="320040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Tekoälypohjaiset harjoituspuhelut jokaisen kurssin osana. Realistiset skenaariot, automaattinen palaute ja pisteytys.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8046720" y="2468880"/>
            <a:ext cx="3566160" cy="374904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ED0"/>
            </a:solidFill>
            <a:prstDash val="solid"/>
          </a:ln>
        </p:spPr>
        <p:txBody>
          <a:bodyPr/>
          <a:p/>
        </p:txBody>
      </p:sp>
      <p:sp>
        <p:nvSpPr>
          <p:cNvPr id="18" name="Shape 16"/>
          <p:cNvSpPr/>
          <p:nvPr/>
        </p:nvSpPr>
        <p:spPr>
          <a:xfrm>
            <a:off x="8046720" y="2468880"/>
            <a:ext cx="3566160" cy="137160"/>
          </a:xfrm>
          <a:prstGeom prst="rect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  <p:txBody>
          <a:bodyPr/>
          <a:p/>
        </p:txBody>
      </p:sp>
      <p:sp>
        <p:nvSpPr>
          <p:cNvPr id="19" name="Text 17"/>
          <p:cNvSpPr/>
          <p:nvPr/>
        </p:nvSpPr>
        <p:spPr>
          <a:xfrm>
            <a:off x="8275320" y="2697480"/>
            <a:ext cx="1371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C9A2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4200" dirty="0"/>
          </a:p>
        </p:txBody>
      </p:sp>
      <p:sp>
        <p:nvSpPr>
          <p:cNvPr id="20" name="Text 18"/>
          <p:cNvSpPr/>
          <p:nvPr/>
        </p:nvSpPr>
        <p:spPr>
          <a:xfrm>
            <a:off x="8275320" y="3383280"/>
            <a:ext cx="3200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CRM-ohjelmisto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8275320" y="3977640"/>
            <a:ext cx="320040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Kantola-myynninhallintaohjelmisto: kontaktit, diilit, AI-tarjoukset, sähköpostihyväksyntä, varmuuskopiot ja roolipohjaiset oikeudet.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457200" y="6400800"/>
            <a:ext cx="11277295" cy="0"/>
          </a:xfrm>
          <a:prstGeom prst="line">
            <a:avLst/>
          </a:prstGeom>
          <a:noFill/>
          <a:ln w="9525">
            <a:solidFill>
              <a:srgbClr val="D8D8D8"/>
            </a:solidFill>
            <a:prstDash val="solid"/>
          </a:ln>
        </p:spPr>
        <p:txBody>
          <a:bodyPr/>
          <a:p/>
        </p:txBody>
      </p:sp>
      <p:sp>
        <p:nvSpPr>
          <p:cNvPr id="23" name="Text 21"/>
          <p:cNvSpPr/>
          <p:nvPr/>
        </p:nvSpPr>
        <p:spPr>
          <a:xfrm>
            <a:off x="457200" y="647395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kantolaconsulting.app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10820095" y="647395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9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320040"/>
          </a:xfrm>
          <a:prstGeom prst="rect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45720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· VERKKOKURSSIT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076895" y="4114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spc="300" kern="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KANTOLA CONSULTING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9144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Verkkokurssit ammattilaisille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457200" y="17373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Käytännönläheistä koulutusta myynnin ja puhelintyön eri tilanteisiin – sertifikaatin kera.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48640" y="2514600"/>
            <a:ext cx="137160" cy="137160"/>
          </a:xfrm>
          <a:prstGeom prst="ellipse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822960" y="242316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B2B-buukkauksen perusteet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48640" y="3017520"/>
            <a:ext cx="137160" cy="137160"/>
          </a:xfrm>
          <a:prstGeom prst="ellipse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822960" y="292608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B2B Outbound to Europe (englanniksi)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48640" y="3520440"/>
            <a:ext cx="137160" cy="137160"/>
          </a:xfrm>
          <a:prstGeom prst="ellipse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822960" y="342900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Soittokohteiden hankinta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548640" y="4023360"/>
            <a:ext cx="137160" cy="137160"/>
          </a:xfrm>
          <a:prstGeom prst="ellipse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822960" y="393192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Asiakaspalvelun puhelintyö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548640" y="4526280"/>
            <a:ext cx="137160" cy="137160"/>
          </a:xfrm>
          <a:prstGeom prst="ellipse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822960" y="443484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Reklamaatioiden ammattimainen hoito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6217920" y="2514600"/>
            <a:ext cx="137160" cy="137160"/>
          </a:xfrm>
          <a:prstGeom prst="ellipse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6492240" y="242316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Saatavien perintä puhelimessa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6217920" y="3017520"/>
            <a:ext cx="137160" cy="137160"/>
          </a:xfrm>
          <a:prstGeom prst="ellipse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6492240" y="292608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Rekrytointipuhelut ja headhunting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217920" y="3520440"/>
            <a:ext cx="137160" cy="137160"/>
          </a:xfrm>
          <a:prstGeom prst="ellipse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  <p:txBody>
          <a:bodyPr/>
          <a:p/>
        </p:txBody>
      </p:sp>
      <p:sp>
        <p:nvSpPr>
          <p:cNvPr id="22" name="Text 20"/>
          <p:cNvSpPr/>
          <p:nvPr/>
        </p:nvSpPr>
        <p:spPr>
          <a:xfrm>
            <a:off x="6492240" y="342900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B2C-myynti ja automyynti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6217920" y="4023360"/>
            <a:ext cx="137160" cy="137160"/>
          </a:xfrm>
          <a:prstGeom prst="ellipse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  <p:txBody>
          <a:bodyPr/>
          <a:p/>
        </p:txBody>
      </p:sp>
      <p:sp>
        <p:nvSpPr>
          <p:cNvPr id="24" name="Text 22"/>
          <p:cNvSpPr/>
          <p:nvPr/>
        </p:nvSpPr>
        <p:spPr>
          <a:xfrm>
            <a:off x="6492240" y="393192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Kiinteistövälittäjän puhelintyö</a:t>
            </a:r>
            <a:endParaRPr lang="en-US" sz="1500" dirty="0"/>
          </a:p>
        </p:txBody>
      </p:sp>
      <p:sp>
        <p:nvSpPr>
          <p:cNvPr id="27" name="Shape 25"/>
          <p:cNvSpPr/>
          <p:nvPr/>
        </p:nvSpPr>
        <p:spPr>
          <a:xfrm>
            <a:off x="457200" y="5349240"/>
            <a:ext cx="1124712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p/>
        </p:txBody>
      </p:sp>
      <p:sp>
        <p:nvSpPr>
          <p:cNvPr id="28" name="Text 26"/>
          <p:cNvSpPr/>
          <p:nvPr/>
        </p:nvSpPr>
        <p:spPr>
          <a:xfrm>
            <a:off x="640080" y="53949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Hinnat 900–1000 € + alv · Tiimipaketit: Silver 1 800 € · Gold 3 600 €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640080" y="580644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Harjoitukset · Tehtävät · Sertifikaatti · AI-treenausskenaariot jokaisella kurssilla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457200" y="6400800"/>
            <a:ext cx="11277295" cy="0"/>
          </a:xfrm>
          <a:prstGeom prst="line">
            <a:avLst/>
          </a:prstGeom>
          <a:noFill/>
          <a:ln w="9525">
            <a:solidFill>
              <a:srgbClr val="D8D8D8"/>
            </a:solidFill>
            <a:prstDash val="solid"/>
          </a:ln>
        </p:spPr>
        <p:txBody>
          <a:bodyPr/>
          <a:p/>
        </p:txBody>
      </p:sp>
      <p:sp>
        <p:nvSpPr>
          <p:cNvPr id="31" name="Text 29"/>
          <p:cNvSpPr/>
          <p:nvPr/>
        </p:nvSpPr>
        <p:spPr>
          <a:xfrm>
            <a:off x="457200" y="647395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kantolaconsulting.app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10820095" y="647395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9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320040"/>
          </a:xfrm>
          <a:prstGeom prst="rect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· AI-TREENAUSTYÖKALU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076895" y="4114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spc="300" kern="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KANTOLA CONSULTING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9144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Tekoälypohjainen harjoittelutyökalu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457200" y="17373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Myyjät ja puhelintyöntekijät harjoittelevat oikeissa tilanteissa turvallisesti ja rajattomasti.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2468880"/>
            <a:ext cx="5623560" cy="1600200"/>
          </a:xfrm>
          <a:prstGeom prst="rect">
            <a:avLst/>
          </a:prstGeom>
          <a:solidFill>
            <a:srgbClr val="141B47"/>
          </a:solidFill>
          <a:ln w="6350">
            <a:solidFill>
              <a:srgbClr val="C9A24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57200" y="2468880"/>
            <a:ext cx="137160" cy="1600200"/>
          </a:xfrm>
          <a:prstGeom prst="rect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2606040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Realistiset AI-keskustelut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77240" y="3108960"/>
            <a:ext cx="5120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Vaikeustasot helposta vaativaan – jokaisella kurssilla omat skenaarionsa.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217920" y="2468880"/>
            <a:ext cx="5623560" cy="1600200"/>
          </a:xfrm>
          <a:prstGeom prst="rect">
            <a:avLst/>
          </a:prstGeom>
          <a:solidFill>
            <a:srgbClr val="141B47"/>
          </a:solidFill>
          <a:ln w="6350">
            <a:solidFill>
              <a:srgbClr val="C9A24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17920" y="2468880"/>
            <a:ext cx="137160" cy="1600200"/>
          </a:xfrm>
          <a:prstGeom prst="rect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537960" y="2606040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Automaattinen palaute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6537960" y="3108960"/>
            <a:ext cx="5120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Puhelun jälkeen pisteytys ja konkreettinen kehityspalaute.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4206240"/>
            <a:ext cx="5623560" cy="1600200"/>
          </a:xfrm>
          <a:prstGeom prst="rect">
            <a:avLst/>
          </a:prstGeom>
          <a:solidFill>
            <a:srgbClr val="141B47"/>
          </a:solidFill>
          <a:ln w="6350">
            <a:solidFill>
              <a:srgbClr val="C9A24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57200" y="4206240"/>
            <a:ext cx="137160" cy="1600200"/>
          </a:xfrm>
          <a:prstGeom prst="rect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77240" y="4343400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Rajaton harjoittelu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777240" y="4846320"/>
            <a:ext cx="5120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 rajoitteita ajassa tai paikassa – opi silloin kun sinulle sopii.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217920" y="4206240"/>
            <a:ext cx="5623560" cy="1600200"/>
          </a:xfrm>
          <a:prstGeom prst="rect">
            <a:avLst/>
          </a:prstGeom>
          <a:solidFill>
            <a:srgbClr val="141B47"/>
          </a:solidFill>
          <a:ln w="6350">
            <a:solidFill>
              <a:srgbClr val="C9A24B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217920" y="4206240"/>
            <a:ext cx="137160" cy="1600200"/>
          </a:xfrm>
          <a:prstGeom prst="rect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37960" y="4343400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Joustava hinnoittelu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6537960" y="4846320"/>
            <a:ext cx="5120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0,50 € / minuutti tai ennakkolaskulla 50 € = 100 minuuttia krediittejä.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457200" y="6400800"/>
            <a:ext cx="11277295" cy="0"/>
          </a:xfrm>
          <a:prstGeom prst="line">
            <a:avLst/>
          </a:prstGeom>
          <a:noFill/>
          <a:ln w="9525">
            <a:solidFill>
              <a:srgbClr val="D8D8D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47395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kantolaconsulting.app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0820095" y="647395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9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57200" y="647395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kantolaconsulting.app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10820095" y="647395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9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320040"/>
          </a:xfrm>
          <a:prstGeom prst="rect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· MYYNNINHALLINTAOHJELMISTO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076895" y="4114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spc="300" kern="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KANTOLA CONSULTING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9144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Kantola-myynninhallintaohjelmisto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457200" y="17373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Kevyt ja tehokas CRM myynnin alkupään tarpeisiin – kaikki yhdessä näkymässä.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2514600"/>
            <a:ext cx="356616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ED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5800" y="269748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Ydintoiminnot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85800" y="3108960"/>
            <a:ext cx="457200" cy="0"/>
          </a:xfrm>
          <a:prstGeom prst="line">
            <a:avLst/>
          </a:prstGeom>
          <a:noFill/>
          <a:ln w="25400">
            <a:solidFill>
              <a:srgbClr val="C9A24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3200400"/>
            <a:ext cx="32004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Kontaktit, yritykset, diilit, tarjoukset, tehtävät, puhelut ja tavoitteet – kaikki samassa työkalussa.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4251960" y="2514600"/>
            <a:ext cx="356616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ED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80560" y="269748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AI-tarjoukset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4480560" y="3108960"/>
            <a:ext cx="457200" cy="0"/>
          </a:xfrm>
          <a:prstGeom prst="line">
            <a:avLst/>
          </a:prstGeom>
          <a:noFill/>
          <a:ln w="25400">
            <a:solidFill>
              <a:srgbClr val="C9A24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80560" y="3200400"/>
            <a:ext cx="32004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Luo tekoälyllä tarjouksia ja lähetä ne sähköpostiin asiakkaan hyväksyttäväksi.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8046720" y="2514600"/>
            <a:ext cx="356616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ED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75320" y="269748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Varmuuskopiot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75320" y="3108960"/>
            <a:ext cx="457200" cy="0"/>
          </a:xfrm>
          <a:prstGeom prst="line">
            <a:avLst/>
          </a:prstGeom>
          <a:noFill/>
          <a:ln w="25400">
            <a:solidFill>
              <a:srgbClr val="C9A24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275320" y="3200400"/>
            <a:ext cx="32004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Automaattiset päivittäiset tai viikoittaiset Excel-varmuuskopiot suoraan sähköpostiin.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57200" y="4206240"/>
            <a:ext cx="356616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ED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85800" y="438912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Kävijäseuranta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85800" y="4800600"/>
            <a:ext cx="457200" cy="0"/>
          </a:xfrm>
          <a:prstGeom prst="line">
            <a:avLst/>
          </a:prstGeom>
          <a:noFill/>
          <a:ln w="25400">
            <a:solidFill>
              <a:srgbClr val="C9A24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5800" y="4892040"/>
            <a:ext cx="32004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Sisäänrakennettu kävijäseuranta ja analytiikka myynnin päättäjille.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4251960" y="4206240"/>
            <a:ext cx="356616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ED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480560" y="438912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Roolipohjaiset oikeudet</a:t>
            </a:r>
            <a:endParaRPr lang="en-US" sz="1500" dirty="0"/>
          </a:p>
        </p:txBody>
      </p:sp>
      <p:sp>
        <p:nvSpPr>
          <p:cNvPr id="25" name="Shape 23"/>
          <p:cNvSpPr/>
          <p:nvPr/>
        </p:nvSpPr>
        <p:spPr>
          <a:xfrm>
            <a:off x="4480560" y="4800600"/>
            <a:ext cx="457200" cy="0"/>
          </a:xfrm>
          <a:prstGeom prst="line">
            <a:avLst/>
          </a:prstGeom>
          <a:noFill/>
          <a:ln w="25400">
            <a:solidFill>
              <a:srgbClr val="C9A24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480560" y="4892040"/>
            <a:ext cx="32004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Admin, myyntijohto ja sales – yritys- ja tiimikohtaiset näkyvyysasetukset.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8046720" y="4206240"/>
            <a:ext cx="356616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ED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275320" y="438912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Tietoturva &amp; monitorointi</a:t>
            </a:r>
            <a:endParaRPr lang="en-US" sz="1500" dirty="0"/>
          </a:p>
        </p:txBody>
      </p:sp>
      <p:sp>
        <p:nvSpPr>
          <p:cNvPr id="29" name="Shape 27"/>
          <p:cNvSpPr/>
          <p:nvPr/>
        </p:nvSpPr>
        <p:spPr>
          <a:xfrm>
            <a:off x="8275320" y="4800600"/>
            <a:ext cx="457200" cy="0"/>
          </a:xfrm>
          <a:prstGeom prst="line">
            <a:avLst/>
          </a:prstGeom>
          <a:noFill/>
          <a:ln w="25400">
            <a:solidFill>
              <a:srgbClr val="C9A24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275320" y="4892040"/>
            <a:ext cx="32004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Rivipohjainen suojaus (RLS), päivittäiset tietoturvatarkastukset ja hälytykset.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457200" y="6400800"/>
            <a:ext cx="11277295" cy="0"/>
          </a:xfrm>
          <a:prstGeom prst="line">
            <a:avLst/>
          </a:prstGeom>
          <a:noFill/>
          <a:ln w="9525">
            <a:solidFill>
              <a:srgbClr val="D8D8D8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57200" y="647395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kantolaconsulting.app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10820095" y="647395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9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320040"/>
          </a:xfrm>
          <a:prstGeom prst="rect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VALMENNUS &amp; KONSULTOINTI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076895" y="4114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spc="300" kern="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KANTOLA CONSULTING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9144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Kokemus ja pelikirjat käyttöön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457200" y="2011680"/>
            <a:ext cx="11247120" cy="914400"/>
          </a:xfrm>
          <a:prstGeom prst="rect">
            <a:avLst/>
          </a:prstGeom>
          <a:solidFill>
            <a:srgbClr val="F5F1E8"/>
          </a:solidFill>
          <a:ln w="12700">
            <a:solidFill>
              <a:srgbClr val="F5F1E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2011680"/>
            <a:ext cx="137160" cy="914400"/>
          </a:xfrm>
          <a:prstGeom prst="rect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210312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Tapaamishankinnan valmennus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777240" y="246888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Puhelu- ja viestinäkökulmat, vastaväitteet, työpajat ja live-soitot.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3063240"/>
            <a:ext cx="11247120" cy="914400"/>
          </a:xfrm>
          <a:prstGeom prst="rect">
            <a:avLst/>
          </a:prstGeom>
          <a:solidFill>
            <a:srgbClr val="F5F1E8"/>
          </a:solidFill>
          <a:ln w="12700">
            <a:solidFill>
              <a:srgbClr val="F5F1E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3063240"/>
            <a:ext cx="137160" cy="914400"/>
          </a:xfrm>
          <a:prstGeom prst="rect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77240" y="315468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Myynnin alkupään konsultointi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777240" y="352044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ICP, kohderyhmät, prospektoinnin pelikirja, mittarit ja seuranta.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57200" y="4114800"/>
            <a:ext cx="11247120" cy="914400"/>
          </a:xfrm>
          <a:prstGeom prst="rect">
            <a:avLst/>
          </a:prstGeom>
          <a:solidFill>
            <a:srgbClr val="F5F1E8"/>
          </a:solidFill>
          <a:ln w="12700">
            <a:solidFill>
              <a:srgbClr val="F5F1E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57200" y="4114800"/>
            <a:ext cx="137160" cy="914400"/>
          </a:xfrm>
          <a:prstGeom prst="rect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77240" y="420624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SDR- ja BDR-tiimin rakennus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777240" y="457200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Roolit, tavoitteet, palkkausmalli, työkalut ja teknologiapino.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5166360"/>
            <a:ext cx="11247120" cy="914400"/>
          </a:xfrm>
          <a:prstGeom prst="rect">
            <a:avLst/>
          </a:prstGeom>
          <a:solidFill>
            <a:srgbClr val="F5F1E8"/>
          </a:solidFill>
          <a:ln w="12700">
            <a:solidFill>
              <a:srgbClr val="F5F1E8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57200" y="5166360"/>
            <a:ext cx="137160" cy="914400"/>
          </a:xfrm>
          <a:prstGeom prst="rect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77240" y="525780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Buukkauspalveluiden kilpailutus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777240" y="562356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Tarjoajien kartoitus ja vertailu, hinta- ja sopimusehtojen tarkistus.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457200" y="6400800"/>
            <a:ext cx="11277295" cy="0"/>
          </a:xfrm>
          <a:prstGeom prst="line">
            <a:avLst/>
          </a:prstGeom>
          <a:noFill/>
          <a:ln w="9525">
            <a:solidFill>
              <a:srgbClr val="D8D8D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7200" y="647395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kantolaconsulting.app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10820095" y="647395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9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320040"/>
          </a:xfrm>
          <a:prstGeom prst="rect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MIKSI KOKONAISUUS TOIMII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076895" y="4114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spc="300" kern="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KANTOLA CONSULTING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9144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Näin kasvatat myyntiä ja koulutat henkilöstön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1508760" y="2468880"/>
            <a:ext cx="777240" cy="777240"/>
          </a:xfrm>
          <a:prstGeom prst="ellipse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508760" y="246888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342900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Verkkokurssit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548640" y="3931920"/>
            <a:ext cx="2697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Rakentavat perustan – teoria ja käytäntö.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2331720" y="2852928"/>
            <a:ext cx="960120" cy="0"/>
          </a:xfrm>
          <a:prstGeom prst="line">
            <a:avLst/>
          </a:prstGeom>
          <a:noFill/>
          <a:ln w="19050">
            <a:solidFill>
              <a:srgbClr val="C9A24B"/>
            </a:solidFill>
            <a:prstDash val="solid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4389120" y="2468880"/>
            <a:ext cx="777240" cy="777240"/>
          </a:xfrm>
          <a:prstGeom prst="ellipse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389120" y="246888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3337560" y="342900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AI-treenaus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3429000" y="3931920"/>
            <a:ext cx="2697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Vahvistaa taidot toistolla ilman riskiä.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212080" y="2852928"/>
            <a:ext cx="960120" cy="0"/>
          </a:xfrm>
          <a:prstGeom prst="line">
            <a:avLst/>
          </a:prstGeom>
          <a:noFill/>
          <a:ln w="19050">
            <a:solidFill>
              <a:srgbClr val="C9A24B"/>
            </a:solidFill>
            <a:prstDash val="solid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7269480" y="2468880"/>
            <a:ext cx="777240" cy="777240"/>
          </a:xfrm>
          <a:prstGeom prst="ellipse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269480" y="246888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217920" y="342900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CRM-ohjelmisto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6309360" y="3931920"/>
            <a:ext cx="2697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Mittaa, ohjaa ja skaalaa tekemistä.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8092440" y="2852928"/>
            <a:ext cx="960120" cy="0"/>
          </a:xfrm>
          <a:prstGeom prst="line">
            <a:avLst/>
          </a:prstGeom>
          <a:noFill/>
          <a:ln w="19050">
            <a:solidFill>
              <a:srgbClr val="C9A24B"/>
            </a:solidFill>
            <a:prstDash val="solid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10149840" y="2468880"/>
            <a:ext cx="777240" cy="777240"/>
          </a:xfrm>
          <a:prstGeom prst="ellipse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149840" y="246888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9098280" y="342900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Valmennus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9189720" y="3931920"/>
            <a:ext cx="2697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Räätälöi ja nostaa tason mestariluokkaan.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457200" y="5349240"/>
            <a:ext cx="11247120" cy="960120"/>
          </a:xfrm>
          <a:prstGeom prst="rect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0080" y="553212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i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Tulos: enemmän tapaamisia, korkeampi konversio ja henkilöstö, joka kehittyy jatkuvasti.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457200" y="647395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kantolaconsulting.app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10820095" y="647395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9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320040"/>
          </a:xfrm>
          <a:prstGeom prst="rect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YHTEISTYÖN VAIHEET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076895" y="4114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spc="300" kern="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KANTOLA CONSULTING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9144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Kuinka aloitamme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457200" y="2103120"/>
            <a:ext cx="822960" cy="82296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10312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C9A2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1554480" y="2148840"/>
            <a:ext cx="9144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Sparraus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554480" y="256032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Maksuton 30 min keskustelu, jossa tunnistamme suurimman kasvuvivun.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3154680"/>
            <a:ext cx="822960" cy="82296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315468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C9A2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1554480" y="3200400"/>
            <a:ext cx="9144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Räätälöinti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1554480" y="361188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Valitsemme oikean yhdistelmän kursseja, AI-treeniä, CRM:ää ja valmennusta.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57200" y="4206240"/>
            <a:ext cx="822960" cy="82296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7200" y="42062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C9A2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3200" dirty="0"/>
          </a:p>
        </p:txBody>
      </p:sp>
      <p:sp>
        <p:nvSpPr>
          <p:cNvPr id="16" name="Text 14"/>
          <p:cNvSpPr/>
          <p:nvPr/>
        </p:nvSpPr>
        <p:spPr>
          <a:xfrm>
            <a:off x="1554480" y="4251960"/>
            <a:ext cx="9144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Käyttöönotto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554480" y="466344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Nopea onboarding, koulutus ja työkalujen käyttöönotto tiimillesi.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5257800"/>
            <a:ext cx="822960" cy="82296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525780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C9A2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3200" dirty="0"/>
          </a:p>
        </p:txBody>
      </p:sp>
      <p:sp>
        <p:nvSpPr>
          <p:cNvPr id="20" name="Text 18"/>
          <p:cNvSpPr/>
          <p:nvPr/>
        </p:nvSpPr>
        <p:spPr>
          <a:xfrm>
            <a:off x="1554480" y="5303520"/>
            <a:ext cx="9144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Seuranta &amp; optimointi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1554480" y="571500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Mittarit CRM:stä, jatkuva palaute ja säännölliset kehityssessiot.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457200" y="6400800"/>
            <a:ext cx="11277295" cy="0"/>
          </a:xfrm>
          <a:prstGeom prst="line">
            <a:avLst/>
          </a:prstGeom>
          <a:noFill/>
          <a:ln w="9525">
            <a:solidFill>
              <a:srgbClr val="D8D8D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7200" y="647395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kantolaconsulting.app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10820095" y="647395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9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" y="1645920"/>
            <a:ext cx="10972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Aloitetaan.</a:t>
            </a:r>
            <a:endParaRPr lang="en-US" sz="8400" dirty="0"/>
          </a:p>
        </p:txBody>
      </p:sp>
      <p:sp>
        <p:nvSpPr>
          <p:cNvPr id="5" name="Text 3"/>
          <p:cNvSpPr/>
          <p:nvPr/>
        </p:nvSpPr>
        <p:spPr>
          <a:xfrm>
            <a:off x="640080" y="301752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i="1" dirty="0">
                <a:solidFill>
                  <a:srgbClr val="F5F1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Maksuton 30 minuutin sparraus – valitaan yhdessä oikea polku.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640080" y="3931920"/>
            <a:ext cx="2743200" cy="0"/>
          </a:xfrm>
          <a:prstGeom prst="line">
            <a:avLst/>
          </a:prstGeom>
          <a:noFill/>
          <a:ln w="25400">
            <a:solidFill>
              <a:srgbClr val="C9A24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42062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spc="400" kern="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Ota yhteyttä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0080" y="46634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kantolaconsulting.app/yhteystiedot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640080" y="58521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Kantola Consulting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Kantola Consulting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Kantola Consulting – Palvelut</dc:title>
  <dc:subject>PptxGenJS Presentation</dc:subject>
  <dc:creator>PptxGenJS</dc:creator>
  <cp:lastModifiedBy>PptxGenJS</cp:lastModifiedBy>
  <cp:revision>1</cp:revision>
  <dcterms:created xsi:type="dcterms:W3CDTF">2026-07-13T13:59:38Z</dcterms:created>
  <dcterms:modified xsi:type="dcterms:W3CDTF">2026-07-13T13:59:38Z</dcterms:modified>
</cp:coreProperties>
</file>